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1" r:id="rId3"/>
    <p:sldId id="263" r:id="rId4"/>
    <p:sldId id="257" r:id="rId5"/>
    <p:sldId id="271" r:id="rId6"/>
    <p:sldId id="268" r:id="rId7"/>
    <p:sldId id="258" r:id="rId8"/>
    <p:sldId id="270" r:id="rId9"/>
    <p:sldId id="264" r:id="rId10"/>
    <p:sldId id="269" r:id="rId11"/>
    <p:sldId id="265" r:id="rId12"/>
    <p:sldId id="266" r:id="rId13"/>
    <p:sldId id="267" r:id="rId14"/>
    <p:sldId id="262" r:id="rId15"/>
    <p:sldId id="25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8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8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724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31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06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28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97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21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40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9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61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1D807D5-96B4-499B-A300-3E38CB0223B9}" type="datetimeFigureOut">
              <a:rPr lang="fr-FR" smtClean="0"/>
              <a:t>25/06/2018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87EDCC4-EC79-478F-B364-5DED5B0CC75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7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révision constitutionnelle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860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Introduction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 smtClean="0"/>
              <a:t>Projet de loi organique 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 smtClean="0"/>
              <a:t>Projet de loi ordinaire 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 smtClean="0"/>
              <a:t>Projet de loi constitutionnelle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/>
              <a:t>Les modalités de révision : rappel sur la procédure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Questions / Réponses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6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organique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404 députés et 244 sénateurs 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 Interdiction cumul des mandats parlementaires dans le temps avec 3 caractéristiques: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 smtClean="0"/>
              <a:t>Pas plus de trois mandats complets;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 smtClean="0"/>
              <a:t>Un mandat est « complet » si la durée pendant laquelle il n’a pas été exercé est inférieure à 1 an;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 smtClean="0"/>
              <a:t>Le mandat en cours au moment du vote de la loi est comptabilisé.  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Renouvellement complet du Sénat en septembre 2021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 smtClean="0"/>
              <a:t>Les sénateurs élus en 2014 sont prolongés d’un an. Les sénateurs de cette série élus ou réélus seront renouvelables en 2024.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 smtClean="0"/>
              <a:t>Les sénateurs élus en 2017 voient leur mandat abrégé de 2 ans. Les sénateurs de cette série élus ou réélus seront renouvelables en 2027.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55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ordinaire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/>
              <a:t> Au moins 1 député et 1 sénateur par département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/>
              <a:t> 15 % de proportionnelle pour les députés, </a:t>
            </a:r>
            <a:r>
              <a:rPr lang="fr-FR" dirty="0" smtClean="0"/>
              <a:t>soit 61 députés élus sur scrutin de liste nationale à la plus forte moyenne, avec seuil d’accès à 5 %. Lors du 1</a:t>
            </a:r>
            <a:r>
              <a:rPr lang="fr-FR" baseline="30000" dirty="0" smtClean="0"/>
              <a:t>er</a:t>
            </a:r>
            <a:r>
              <a:rPr lang="fr-FR" dirty="0" smtClean="0"/>
              <a:t> tour des législatives, chaque électeur dépose 2 bulletins : un pour l’élection du député de la circonscription, un pour un parti concourant à la proportionnelle.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/>
              <a:t> Interdiction </a:t>
            </a:r>
            <a:r>
              <a:rPr lang="fr-FR" b="1" dirty="0" smtClean="0"/>
              <a:t>du cumul dans le temps pour les exécutifs locaux</a:t>
            </a:r>
            <a:r>
              <a:rPr lang="fr-FR" dirty="0" smtClean="0"/>
              <a:t>, à l’exception des maires de communes de moins de 9 000 habitants et des présidents d’EPCI inférieurs à 25 000 habitants. Le mandat en cours est </a:t>
            </a:r>
            <a:r>
              <a:rPr lang="fr-FR" dirty="0" smtClean="0"/>
              <a:t>comptabilisé</a:t>
            </a:r>
            <a:r>
              <a:rPr lang="fr-FR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606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ordinaire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b="1" dirty="0"/>
              <a:t> Nouvelle méthode de la « tranche unique » pour les la répartition du nombre de sénateurs par département. </a:t>
            </a:r>
          </a:p>
          <a:p>
            <a:pPr marL="0" indent="0">
              <a:buNone/>
            </a:pPr>
            <a:r>
              <a:rPr lang="fr-FR" dirty="0"/>
              <a:t>Aujourd’hui, méthode de la « tranche progressive » : 1 siège de sénateurs pour les départements de moins de 150 000 habitants puis 2 sénateurs pour les départements de moins de 400 000 habitants, soit une 2</a:t>
            </a:r>
            <a:r>
              <a:rPr lang="fr-FR" baseline="30000" dirty="0"/>
              <a:t>ème</a:t>
            </a:r>
            <a:r>
              <a:rPr lang="fr-FR" dirty="0"/>
              <a:t> tranche de 250 000 habitants. </a:t>
            </a:r>
          </a:p>
          <a:p>
            <a:pPr marL="0" indent="0">
              <a:buNone/>
            </a:pPr>
            <a:r>
              <a:rPr lang="fr-FR" dirty="0"/>
              <a:t>Demain, chaque tranche fera par exemple 350 000  habitants (chiffre non mentionné dans le projet), soit 3 sénateurs pour un département comprenant de 700 000 à 1 050 000 habitants et 5 sénateurs dans un département comprenant de 1,4 à 1,75 millions d’habitants. </a:t>
            </a:r>
          </a:p>
          <a:p>
            <a:pPr marL="0" indent="0">
              <a:buNone/>
            </a:pPr>
            <a:r>
              <a:rPr lang="fr-FR" dirty="0"/>
              <a:t>Dans un délai de 12 mois après publication de la loi </a:t>
            </a:r>
            <a:r>
              <a:rPr lang="fr-FR" b="1" dirty="0"/>
              <a:t>des ordonnances seront prises pour 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Déterminer le nombre de circonscription législatives par département et collectivités;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Déterminer le nombre de sièges de sénateurs par département et collectivités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Effectuer les nouvelles délimitations des circonscriptions législatives.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162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Scénario dans le Tarn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La combinaison des deux projets de loi du Gouvernement mène à une répartition des parlementaires suivante dans notre département : </a:t>
            </a:r>
          </a:p>
          <a:p>
            <a:pPr>
              <a:buFontTx/>
              <a:buChar char="-"/>
            </a:pPr>
            <a:r>
              <a:rPr lang="fr-FR" sz="2400" dirty="0" smtClean="0"/>
              <a:t>2 députés </a:t>
            </a:r>
          </a:p>
          <a:p>
            <a:pPr>
              <a:buFontTx/>
              <a:buChar char="-"/>
            </a:pPr>
            <a:r>
              <a:rPr lang="fr-FR" sz="2400" dirty="0" smtClean="0"/>
              <a:t>1 sénateur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723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/>
              <a:t>Rénovation de la vie politique: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 </a:t>
            </a:r>
            <a:r>
              <a:rPr lang="fr-FR" sz="2400" dirty="0" smtClean="0"/>
              <a:t>Interdiction du cumul des fonctions de ministres et de toute fonction exécutive ou de présidence d’assemblée délibérante au sein des collectivités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 </a:t>
            </a:r>
            <a:r>
              <a:rPr lang="fr-FR" sz="2400" dirty="0" smtClean="0"/>
              <a:t>Responsabilité pénale de droit commun des ministres à raison des actes qui ne se rattachent pas directement à l’exercice de leurs fonctions y compris lorsqu’ils ont été accomplis à l’occasion de l’exercice de leurs fonctions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 Engagement de la responsabilité pénale des ministres à raison des décisions qu’ils ont prises dans l’exercice de leurs fonctions; suppression de la Cour de Justice de la République et compétence de la Cour d’appel de Paris pour juger les ministres. </a:t>
            </a:r>
          </a:p>
        </p:txBody>
      </p:sp>
    </p:spTree>
    <p:extLst>
      <p:ext uri="{BB962C8B-B14F-4D97-AF65-F5344CB8AC3E}">
        <p14:creationId xmlns:p14="http://schemas.microsoft.com/office/powerpoint/2010/main" val="200923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r>
              <a:rPr lang="fr-FR" sz="2400" b="1" dirty="0" smtClean="0"/>
              <a:t>Rénovation de la vie politique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Fin </a:t>
            </a:r>
            <a:r>
              <a:rPr lang="fr-FR" dirty="0"/>
              <a:t>de la présence des anciens chefs de l’Etat comme membres de droit du Conseil constitutionnel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Abaissement à 40 députés ou 40 sénateurs du seuil pour saisir le Conseil constitutionnel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Ajout à l’article 34, 15</a:t>
            </a:r>
            <a:r>
              <a:rPr lang="fr-FR" baseline="30000" dirty="0"/>
              <a:t>ème</a:t>
            </a:r>
            <a:r>
              <a:rPr lang="fr-FR" dirty="0"/>
              <a:t> alinéa de l’objectif de lutte contre les changements climatiques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Valorisation de l’engagement : ajout à l’article 34, 2</a:t>
            </a:r>
            <a:r>
              <a:rPr lang="fr-FR" baseline="30000" dirty="0"/>
              <a:t>ème</a:t>
            </a:r>
            <a:r>
              <a:rPr lang="fr-FR" dirty="0"/>
              <a:t> alinéa des sujétions du service national universel.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66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/>
              <a:t>La manière de fabriquer la loi </a:t>
            </a:r>
            <a:endParaRPr lang="fr-FR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Rationalisation des débats en séance publique, planification indicative trimestrielle des travaux du Parlement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Contingentement du nombre d’amendements par lecture et par groupe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Procédure de législation en commission permettant l’adoption sans amendement en séance publique, en tout ou partie du texte de la commission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Irrecevabilité des amendements dans 3 cas 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Absence de lien direct / Absence de caractère normatif / violation du domaine du règlement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Contrôle automatique de cette irrecevabilité dans l’article 41 comme actuellement dans l’article 40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Sauf accord du Gouvernement ou du rapporteur, irrecevabilité des amendements déjà présentés en commission </a:t>
            </a:r>
          </a:p>
        </p:txBody>
      </p:sp>
    </p:spTree>
    <p:extLst>
      <p:ext uri="{BB962C8B-B14F-4D97-AF65-F5344CB8AC3E}">
        <p14:creationId xmlns:p14="http://schemas.microsoft.com/office/powerpoint/2010/main" val="40391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 smtClean="0"/>
              <a:t>La manière de fabriquer la loi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Raccourcissement </a:t>
            </a:r>
            <a:r>
              <a:rPr lang="fr-FR" dirty="0"/>
              <a:t>du calendrier budgétaire avec un dépôt à compter de la 3</a:t>
            </a:r>
            <a:r>
              <a:rPr lang="fr-FR" baseline="30000" dirty="0"/>
              <a:t>ème</a:t>
            </a:r>
            <a:r>
              <a:rPr lang="fr-FR" dirty="0"/>
              <a:t> semaine d’octobre pour une adoption en 50 jours des PLF et PLFSS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Possibilité renforcée d’inscription à l’ordre du jour des projets de lois déclarés prioritaires par le Gouvernement en matière de politique économique, sociale et environnementale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Reprise à l’article 89 2</a:t>
            </a:r>
            <a:r>
              <a:rPr lang="fr-FR" baseline="30000" dirty="0"/>
              <a:t>ème</a:t>
            </a:r>
            <a:r>
              <a:rPr lang="fr-FR" dirty="0"/>
              <a:t> alinéa pour la révision de la Constitution des délais minimums d’examen prévus à l’articles 46 2</a:t>
            </a:r>
            <a:r>
              <a:rPr lang="fr-FR" baseline="30000" dirty="0"/>
              <a:t>ème</a:t>
            </a:r>
            <a:r>
              <a:rPr lang="fr-FR" dirty="0"/>
              <a:t> alinéa pour les lois organiques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En cas d’échec de la CMP, suppression de la nouvelle lecture à l’Assemblée nationale, passage en nouvelle lecture au Sénat sans examen en commission, vote en lecture définitive au plus tard dans les 8 jours de l’échec de la CMP par l’Assemblée nationale.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797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/>
              <a:t>Contrôle et évaluation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Possibilité que des services de l’Etat soient placés auprès du Parlement pour sa mission de contrôle. Mise à disposition de la Cour des Comptes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Renforcement des contrôles à l’occasion de la loi de règlement. Organisation d’un Printemps de l’évaluation lors duquel chaque ministre présenterait en commission ses résultats et les modalités d’exécution de son budget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Evaluation systématique des Lois dans le cadre d’un programme d’évaluation décidée à chaque session. Possibilité d’amender ces textes lors de la semaine de contrôle.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482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/>
              <a:t>Territoires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Mise en place à l’article 72 de la Constitution d’un droit à la différenciation pour les collectivités territoriales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Mention de la Corse dans la Constitution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Simplification à l’article 73 de la Constitution des mécanismes déjà existants d’adaptation et de délégation.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2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constitutionnelle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 smtClean="0"/>
              <a:t> Réforme </a:t>
            </a:r>
            <a:r>
              <a:rPr lang="fr-FR" sz="2400" b="1" dirty="0"/>
              <a:t>du Conseil supérieur de la magistrature </a:t>
            </a:r>
            <a:r>
              <a:rPr lang="fr-FR" sz="2400" b="1" dirty="0" smtClean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b="1" dirty="0" smtClean="0"/>
              <a:t> </a:t>
            </a:r>
            <a:r>
              <a:rPr lang="fr-FR" dirty="0" smtClean="0"/>
              <a:t>Nomination des magistrats du </a:t>
            </a:r>
            <a:r>
              <a:rPr lang="fr-FR" dirty="0" smtClean="0"/>
              <a:t>parquet </a:t>
            </a:r>
            <a:r>
              <a:rPr lang="fr-FR" dirty="0" smtClean="0"/>
              <a:t>sur avis conforme de la formation du CSM compétente à l’égard des magistrats du parquet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Compétence </a:t>
            </a:r>
            <a:r>
              <a:rPr lang="fr-FR" dirty="0" smtClean="0"/>
              <a:t>du </a:t>
            </a:r>
            <a:r>
              <a:rPr lang="fr-FR" dirty="0" smtClean="0"/>
              <a:t>conseil de discipline à l’égard des magistrats du parquet de cette formation du CSM</a:t>
            </a:r>
            <a:endParaRPr lang="fr-FR" dirty="0"/>
          </a:p>
          <a:p>
            <a:pPr marL="0" indent="0">
              <a:buNone/>
            </a:pPr>
            <a:r>
              <a:rPr lang="fr-FR" sz="2400" b="1" dirty="0"/>
              <a:t> Réforme du CESE </a:t>
            </a:r>
            <a:r>
              <a:rPr lang="fr-FR" sz="2400" b="1" dirty="0" smtClean="0"/>
              <a:t>: </a:t>
            </a:r>
            <a:endParaRPr lang="fr-FR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Transformation du CESE en une nouvelle chambre de la participation, dont les missions seront centrée sur les consultations et les pétitions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 Réduction de moitié du nombre de membres et fin de la nomination des membres par le Gouvernement.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67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loi organique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Un PJLO peut être adopté par le Parlement </a:t>
            </a:r>
            <a:r>
              <a:rPr lang="fr-FR" dirty="0" smtClean="0"/>
              <a:t>mais il peut aussi </a:t>
            </a:r>
            <a:r>
              <a:rPr lang="fr-FR" dirty="0" smtClean="0"/>
              <a:t>être soumis à</a:t>
            </a:r>
            <a:r>
              <a:rPr lang="fr-FR" b="1" dirty="0" smtClean="0"/>
              <a:t> référendum (article 11) </a:t>
            </a:r>
            <a:r>
              <a:rPr lang="fr-FR" dirty="0" smtClean="0"/>
              <a:t>sans voir besoin d’être préalablement examiné au </a:t>
            </a:r>
            <a:r>
              <a:rPr lang="fr-FR" dirty="0" smtClean="0"/>
              <a:t>Parlement.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Dans ce cas là, l</a:t>
            </a:r>
            <a:r>
              <a:rPr lang="fr-FR" dirty="0" smtClean="0"/>
              <a:t>e </a:t>
            </a:r>
            <a:r>
              <a:rPr lang="fr-FR" dirty="0" smtClean="0"/>
              <a:t>Gouvernement est seulement tenu à </a:t>
            </a:r>
            <a:r>
              <a:rPr lang="fr-FR" b="1" dirty="0" smtClean="0"/>
              <a:t>une déclaration suivie d’un débat </a:t>
            </a:r>
            <a:r>
              <a:rPr lang="fr-FR" dirty="0" smtClean="0"/>
              <a:t>devant chaque Assemblée.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En ce qui concerne le </a:t>
            </a:r>
            <a:r>
              <a:rPr lang="fr-FR" b="1" dirty="0" smtClean="0"/>
              <a:t>contrôle </a:t>
            </a:r>
            <a:r>
              <a:rPr lang="fr-FR" b="1" dirty="0" smtClean="0"/>
              <a:t>de constitutionnalité </a:t>
            </a:r>
            <a:r>
              <a:rPr lang="fr-FR" b="1" dirty="0" smtClean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Il est obligatoire lors d’une adoption par voie parlementaire classique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Il n’est pas obligatoire sur </a:t>
            </a:r>
            <a:r>
              <a:rPr lang="fr-FR" dirty="0" smtClean="0"/>
              <a:t>les PJLO adoptés par référendum.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Les </a:t>
            </a:r>
            <a:r>
              <a:rPr lang="fr-FR" b="1" dirty="0"/>
              <a:t>dispositions organiques qui concernent le seul Sénat doivent être votées par le Sénat (Article 46).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76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smtClean="0"/>
              <a:t>modalités de révision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Deux voies sont possibles pour l</a:t>
            </a:r>
            <a:r>
              <a:rPr lang="fr-FR" dirty="0" smtClean="0"/>
              <a:t>a révision de la Constitution : </a:t>
            </a:r>
          </a:p>
          <a:p>
            <a:r>
              <a:rPr lang="fr-FR" dirty="0" smtClean="0"/>
              <a:t>- Par la voie du Congrès </a:t>
            </a:r>
          </a:p>
          <a:p>
            <a:r>
              <a:rPr lang="fr-FR" dirty="0" smtClean="0"/>
              <a:t>- Par la voie du référendum </a:t>
            </a:r>
            <a:endParaRPr lang="fr-FR" dirty="0"/>
          </a:p>
          <a:p>
            <a:pPr marL="0" indent="0">
              <a:buNone/>
            </a:pPr>
            <a:r>
              <a:rPr lang="fr-FR" b="1" u="sng" dirty="0" smtClean="0"/>
              <a:t>L’ article 89 de la Constitution </a:t>
            </a:r>
            <a:r>
              <a:rPr lang="fr-FR" dirty="0" smtClean="0"/>
              <a:t>est la procédure de droit commun de la révision </a:t>
            </a:r>
            <a:r>
              <a:rPr lang="fr-FR" dirty="0" smtClean="0"/>
              <a:t>co</a:t>
            </a:r>
            <a:r>
              <a:rPr lang="fr-FR" dirty="0" smtClean="0"/>
              <a:t>nstitutionnelle. Elle pr</a:t>
            </a:r>
            <a:r>
              <a:rPr lang="fr-FR" dirty="0" smtClean="0"/>
              <a:t>ésente la caractéristique de requérir l’existence d’un consensus au sein de l’exécutif et l’accord des deux assemblées. 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b="1" u="sng" dirty="0" smtClean="0"/>
              <a:t>L’article 11 </a:t>
            </a:r>
            <a:r>
              <a:rPr lang="fr-FR" dirty="0" smtClean="0"/>
              <a:t>(utilisé avec succès en 1962 pour modifier le mode d’élection du PR et sans succès en 1969) dispose que peut être soumis au référendum « tout projet de loi portant sur l’organisation des pouvoirs publics ». 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Avec cet article, le projet de révision présenté par le Président de la République est </a:t>
            </a:r>
            <a:r>
              <a:rPr lang="fr-FR" b="1" dirty="0" smtClean="0"/>
              <a:t>directement soumis au vote du peuple par référendum</a:t>
            </a:r>
            <a:r>
              <a:rPr lang="fr-FR" dirty="0" smtClean="0"/>
              <a:t>. La seule obligation pour le gouvernement est de faire sa proposition de révision pendant la durée des sessions parlementaires et de l’accompagner d’une déclaration suivie d’un débat dans chacune des assemblées; mais aucun travail ni aucun vote sur le projet lui-même ne sont prévus. </a:t>
            </a:r>
          </a:p>
          <a:p>
            <a:pPr marL="0" indent="0">
              <a:buNone/>
            </a:pPr>
            <a:r>
              <a:rPr lang="fr-FR" dirty="0" smtClean="0"/>
              <a:t>Un parlement en désaccord ne peut manifester son opposition que par l’adoption d’une motion de censure.  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27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étrospective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10199</TotalTime>
  <Words>1086</Words>
  <Application>Microsoft Office PowerPoint</Application>
  <PresentationFormat>Grand écran</PresentationFormat>
  <Paragraphs>93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Rétrospective</vt:lpstr>
      <vt:lpstr>La révision constitutionnelle </vt:lpstr>
      <vt:lpstr>Sommaire </vt:lpstr>
      <vt:lpstr>Projet de loi organique </vt:lpstr>
      <vt:lpstr>Projet de loi ordinaire</vt:lpstr>
      <vt:lpstr>Projet de loi ordinaire</vt:lpstr>
      <vt:lpstr>Scénario dans le Tarn</vt:lpstr>
      <vt:lpstr>Projet de loi constitutionnelle </vt:lpstr>
      <vt:lpstr>Projet de loi constitutionnelle</vt:lpstr>
      <vt:lpstr>Projet de loi constitutionnelle </vt:lpstr>
      <vt:lpstr>Projet de loi constitutionnelle</vt:lpstr>
      <vt:lpstr>Projet de loi constitutionnelle </vt:lpstr>
      <vt:lpstr>Projet de loi constitutionnelle </vt:lpstr>
      <vt:lpstr>Projet de loi constitutionnelle </vt:lpstr>
      <vt:lpstr>Projet de loi organique</vt:lpstr>
      <vt:lpstr>Les modalités de révision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laurietheron.senat@gmail.com</dc:creator>
  <cp:lastModifiedBy>laurietheron.senat@gmail.com</cp:lastModifiedBy>
  <cp:revision>43</cp:revision>
  <dcterms:created xsi:type="dcterms:W3CDTF">2018-06-20T07:54:35Z</dcterms:created>
  <dcterms:modified xsi:type="dcterms:W3CDTF">2018-06-27T09:54:34Z</dcterms:modified>
</cp:coreProperties>
</file>